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3" r:id="rId1"/>
  </p:sldMasterIdLst>
  <p:notesMasterIdLst>
    <p:notesMasterId r:id="rId15"/>
  </p:notesMasterIdLst>
  <p:sldIdLst>
    <p:sldId id="256" r:id="rId2"/>
    <p:sldId id="257" r:id="rId3"/>
    <p:sldId id="287" r:id="rId4"/>
    <p:sldId id="302" r:id="rId5"/>
    <p:sldId id="288" r:id="rId6"/>
    <p:sldId id="292" r:id="rId7"/>
    <p:sldId id="294" r:id="rId8"/>
    <p:sldId id="276" r:id="rId9"/>
    <p:sldId id="303" r:id="rId10"/>
    <p:sldId id="304" r:id="rId11"/>
    <p:sldId id="300" r:id="rId12"/>
    <p:sldId id="298" r:id="rId13"/>
    <p:sldId id="264" r:id="rId14"/>
  </p:sldIdLst>
  <p:sldSz cx="9144000" cy="6858000" type="screen4x3"/>
  <p:notesSz cx="6858000" cy="9144000"/>
  <p:embeddedFontLst>
    <p:embeddedFont>
      <p:font typeface="HY견고딕" panose="02030600000101010101" pitchFamily="18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15" autoAdjust="0"/>
    <p:restoredTop sz="98144"/>
  </p:normalViewPr>
  <p:slideViewPr>
    <p:cSldViewPr>
      <p:cViewPr varScale="1">
        <p:scale>
          <a:sx n="81" d="100"/>
          <a:sy n="81" d="100"/>
        </p:scale>
        <p:origin x="1598" y="67"/>
      </p:cViewPr>
      <p:guideLst>
        <p:guide orient="horz" pos="2159"/>
        <p:guide pos="287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9854BF-1E40-4728-96CA-1FB31358CD78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4F4D2-E75B-498A-9567-DC70147C2A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263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4F4D2-E75B-498A-9567-DC70147C2AD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703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922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87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62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8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371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812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42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374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456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02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13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2022-10-10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9972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772714" y="5013176"/>
            <a:ext cx="1944216" cy="1554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 lang="ko-KR" altLang="en-US"/>
            </a:pPr>
            <a:r>
              <a:rPr lang="en-US" altLang="ko-KR" sz="20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r>
              <a:rPr lang="ko-KR" altLang="en-US" sz="20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팀 코스모스</a:t>
            </a:r>
            <a:endParaRPr lang="en-US" altLang="ko-KR" sz="20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 algn="r">
              <a:defRPr lang="ko-KR" altLang="en-US"/>
            </a:pPr>
            <a:r>
              <a:rPr lang="ko-KR" altLang="en-US" sz="15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이호제</a:t>
            </a:r>
            <a:endParaRPr lang="en-US" altLang="ko-KR" sz="15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 algn="r">
              <a:defRPr lang="ko-KR" altLang="en-US"/>
            </a:pPr>
            <a:r>
              <a:rPr lang="ko-KR" altLang="en-US" sz="1500" dirty="0" err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곽태욱</a:t>
            </a:r>
            <a:endParaRPr lang="en-US" altLang="ko-KR" sz="15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 algn="r">
              <a:defRPr lang="ko-KR" altLang="en-US"/>
            </a:pPr>
            <a:r>
              <a:rPr lang="ko-KR" altLang="en-US" sz="15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고정원</a:t>
            </a:r>
            <a:endParaRPr lang="en-US" altLang="ko-KR" sz="15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 algn="r">
              <a:defRPr lang="ko-KR" altLang="en-US"/>
            </a:pPr>
            <a:r>
              <a:rPr lang="ko-KR" altLang="en-US" sz="15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이성우</a:t>
            </a:r>
            <a:endParaRPr lang="en-US" altLang="ko-KR" sz="15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 algn="r">
              <a:defRPr lang="ko-KR" altLang="en-US"/>
            </a:pPr>
            <a:r>
              <a:rPr lang="ko-KR" altLang="en-US" sz="15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정지연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9532" y="2312876"/>
            <a:ext cx="83529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워드 클라우드 모델링 패키지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CB06A9-7C07-73CA-EA27-1B288812EDD1}"/>
              </a:ext>
            </a:extLst>
          </p:cNvPr>
          <p:cNvSpPr txBox="1"/>
          <p:nvPr/>
        </p:nvSpPr>
        <p:spPr>
          <a:xfrm>
            <a:off x="374187" y="3027527"/>
            <a:ext cx="5904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dirty="0" err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sns</a:t>
            </a:r>
            <a:r>
              <a:rPr lang="ko-KR" altLang="en-US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와 </a:t>
            </a:r>
            <a:r>
              <a:rPr lang="ko-KR" altLang="en-US" dirty="0" err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이커머스의</a:t>
            </a:r>
            <a:r>
              <a:rPr lang="ko-KR" altLang="en-US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상품 노출도 비교분석</a:t>
            </a:r>
          </a:p>
        </p:txBody>
      </p:sp>
      <p:pic>
        <p:nvPicPr>
          <p:cNvPr id="32" name="오디오 31">
            <a:hlinkClick r:id="" action="ppaction://media"/>
            <a:extLst>
              <a:ext uri="{FF2B5EF4-FFF2-40B4-BE49-F238E27FC236}">
                <a16:creationId xmlns:a16="http://schemas.microsoft.com/office/drawing/2014/main" id="{D30EB4BB-DEA4-66B7-75C9-77096D84C6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6519">
        <p:fade/>
      </p:transition>
    </mc:Choice>
    <mc:Fallback>
      <p:transition spd="med" advTm="165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02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01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" name="직각 삼각형 14"/>
          <p:cNvSpPr/>
          <p:nvPr/>
        </p:nvSpPr>
        <p:spPr>
          <a:xfrm rot="5400000">
            <a:off x="710226" y="3035584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0" y="270430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-435778" y="6692900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갈매기형 수장 15">
            <a:extLst>
              <a:ext uri="{FF2B5EF4-FFF2-40B4-BE49-F238E27FC236}">
                <a16:creationId xmlns:a16="http://schemas.microsoft.com/office/drawing/2014/main" id="{3F2FC1F3-EC87-4A04-8F6A-045FA3BB06D4}"/>
              </a:ext>
            </a:extLst>
          </p:cNvPr>
          <p:cNvSpPr/>
          <p:nvPr/>
        </p:nvSpPr>
        <p:spPr>
          <a:xfrm>
            <a:off x="1129919" y="1025167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8" name="갈매기형 수장 14">
            <a:extLst>
              <a:ext uri="{FF2B5EF4-FFF2-40B4-BE49-F238E27FC236}">
                <a16:creationId xmlns:a16="http://schemas.microsoft.com/office/drawing/2014/main" id="{5F695178-52DB-47EE-AD79-196926D20CC6}"/>
              </a:ext>
            </a:extLst>
          </p:cNvPr>
          <p:cNvSpPr/>
          <p:nvPr/>
        </p:nvSpPr>
        <p:spPr>
          <a:xfrm>
            <a:off x="1250565" y="1025166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FD8347C-3D75-4ABA-98FD-4B59AFA9E33B}"/>
              </a:ext>
            </a:extLst>
          </p:cNvPr>
          <p:cNvSpPr txBox="1"/>
          <p:nvPr/>
        </p:nvSpPr>
        <p:spPr>
          <a:xfrm>
            <a:off x="1382943" y="880547"/>
            <a:ext cx="29729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2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산출물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BEE4C39-BBC4-4F24-9B16-9ED4BABD6CD3}"/>
              </a:ext>
            </a:extLst>
          </p:cNvPr>
          <p:cNvSpPr txBox="1"/>
          <p:nvPr/>
        </p:nvSpPr>
        <p:spPr>
          <a:xfrm>
            <a:off x="123549" y="2263980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04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6D3E9C-80BD-4E47-8678-1D314D8DEBCD}"/>
              </a:ext>
            </a:extLst>
          </p:cNvPr>
          <p:cNvSpPr txBox="1"/>
          <p:nvPr/>
        </p:nvSpPr>
        <p:spPr>
          <a:xfrm>
            <a:off x="123549" y="269272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05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194C8C-4691-40F2-9CF8-B2DD3126E79F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03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FAA28BC-9AB0-415C-AD78-B2FFDF234EF7}"/>
              </a:ext>
            </a:extLst>
          </p:cNvPr>
          <p:cNvSpPr txBox="1"/>
          <p:nvPr/>
        </p:nvSpPr>
        <p:spPr>
          <a:xfrm>
            <a:off x="131129" y="3481837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07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E82E920-B9D8-4357-B0C8-817AC2590AB5}"/>
              </a:ext>
            </a:extLst>
          </p:cNvPr>
          <p:cNvSpPr txBox="1"/>
          <p:nvPr/>
        </p:nvSpPr>
        <p:spPr>
          <a:xfrm>
            <a:off x="131129" y="3076754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06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pic>
        <p:nvPicPr>
          <p:cNvPr id="25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F951BB96-637F-11EB-E950-A7C7E02BC3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608" y="1271427"/>
            <a:ext cx="5040000" cy="2520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7DCCB0E3-1F32-3441-BE9B-17DA132B74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09" y="3929492"/>
            <a:ext cx="5040000" cy="2520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A7FD9D3-7D77-68D3-AB07-49C70F041F69}"/>
              </a:ext>
            </a:extLst>
          </p:cNvPr>
          <p:cNvSpPr txBox="1"/>
          <p:nvPr/>
        </p:nvSpPr>
        <p:spPr>
          <a:xfrm>
            <a:off x="1557718" y="2263980"/>
            <a:ext cx="14661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인스타그램</a:t>
            </a:r>
            <a:endParaRPr lang="en-US" altLang="ko-KR" sz="2000" b="1" dirty="0">
              <a:latin typeface="+mn-ea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D4B0979-DF3D-48F4-3CE4-EF85D0C6EB8E}"/>
              </a:ext>
            </a:extLst>
          </p:cNvPr>
          <p:cNvSpPr txBox="1"/>
          <p:nvPr/>
        </p:nvSpPr>
        <p:spPr>
          <a:xfrm>
            <a:off x="6623853" y="4989437"/>
            <a:ext cx="20886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카카오 선물하기</a:t>
            </a:r>
            <a:endParaRPr lang="en-US" altLang="ko-KR" sz="2000" b="1" dirty="0">
              <a:latin typeface="+mn-ea"/>
            </a:endParaRP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375A280A-6612-B232-7E14-03194F3D8E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361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767">
        <p:fade/>
      </p:transition>
    </mc:Choice>
    <mc:Fallback>
      <p:transition spd="med" advTm="67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02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01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-435778" y="6692900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갈매기형 수장 15">
            <a:extLst>
              <a:ext uri="{FF2B5EF4-FFF2-40B4-BE49-F238E27FC236}">
                <a16:creationId xmlns:a16="http://schemas.microsoft.com/office/drawing/2014/main" id="{3F2FC1F3-EC87-4A04-8F6A-045FA3BB06D4}"/>
              </a:ext>
            </a:extLst>
          </p:cNvPr>
          <p:cNvSpPr/>
          <p:nvPr/>
        </p:nvSpPr>
        <p:spPr>
          <a:xfrm>
            <a:off x="1129919" y="1025167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8" name="갈매기형 수장 14">
            <a:extLst>
              <a:ext uri="{FF2B5EF4-FFF2-40B4-BE49-F238E27FC236}">
                <a16:creationId xmlns:a16="http://schemas.microsoft.com/office/drawing/2014/main" id="{5F695178-52DB-47EE-AD79-196926D20CC6}"/>
              </a:ext>
            </a:extLst>
          </p:cNvPr>
          <p:cNvSpPr/>
          <p:nvPr/>
        </p:nvSpPr>
        <p:spPr>
          <a:xfrm>
            <a:off x="1250565" y="1025166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FD8347C-3D75-4ABA-98FD-4B59AFA9E33B}"/>
              </a:ext>
            </a:extLst>
          </p:cNvPr>
          <p:cNvSpPr txBox="1"/>
          <p:nvPr/>
        </p:nvSpPr>
        <p:spPr>
          <a:xfrm>
            <a:off x="1382942" y="880547"/>
            <a:ext cx="423317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2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기대 효과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A54F7C8D-E85B-4104-8E2C-E5BD8D766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7893" y="1999102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E150FC-7E38-4440-B272-3799EC6BC696}"/>
              </a:ext>
            </a:extLst>
          </p:cNvPr>
          <p:cNvSpPr txBox="1"/>
          <p:nvPr/>
        </p:nvSpPr>
        <p:spPr>
          <a:xfrm>
            <a:off x="123549" y="2263980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04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C427021-1226-4E7B-9DD5-1F4F02B43A8F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03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395E36B-B0B0-486D-A4D9-94FD0A06F393}"/>
              </a:ext>
            </a:extLst>
          </p:cNvPr>
          <p:cNvSpPr txBox="1"/>
          <p:nvPr/>
        </p:nvSpPr>
        <p:spPr>
          <a:xfrm>
            <a:off x="123549" y="269272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05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8" name="직각 삼각형 37">
            <a:extLst>
              <a:ext uri="{FF2B5EF4-FFF2-40B4-BE49-F238E27FC236}">
                <a16:creationId xmlns:a16="http://schemas.microsoft.com/office/drawing/2014/main" id="{AD41D5D8-AE9D-4489-BB53-01BF2BFB59DE}"/>
              </a:ext>
            </a:extLst>
          </p:cNvPr>
          <p:cNvSpPr/>
          <p:nvPr/>
        </p:nvSpPr>
        <p:spPr>
          <a:xfrm rot="5400000">
            <a:off x="714667" y="3424316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04CEFBC-393F-46C6-9D44-9A978B9B29CC}"/>
              </a:ext>
            </a:extLst>
          </p:cNvPr>
          <p:cNvSpPr/>
          <p:nvPr/>
        </p:nvSpPr>
        <p:spPr>
          <a:xfrm>
            <a:off x="0" y="308549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264B196-CA04-45A0-A22C-8737AC43C798}"/>
              </a:ext>
            </a:extLst>
          </p:cNvPr>
          <p:cNvSpPr txBox="1"/>
          <p:nvPr/>
        </p:nvSpPr>
        <p:spPr>
          <a:xfrm>
            <a:off x="131129" y="3076754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06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D756CEE-660C-493C-AFCC-B1D106B766CA}"/>
              </a:ext>
            </a:extLst>
          </p:cNvPr>
          <p:cNvSpPr txBox="1"/>
          <p:nvPr/>
        </p:nvSpPr>
        <p:spPr>
          <a:xfrm>
            <a:off x="131129" y="3481837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07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0B70812-A198-D443-7124-F8F02FB87EFE}"/>
              </a:ext>
            </a:extLst>
          </p:cNvPr>
          <p:cNvSpPr txBox="1"/>
          <p:nvPr/>
        </p:nvSpPr>
        <p:spPr>
          <a:xfrm>
            <a:off x="964075" y="1698610"/>
            <a:ext cx="8000973" cy="2968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인스타그램 데이터를 통해 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‘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선물하기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’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의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트렌드 파악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가능 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  <a:defRPr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트렌드와 비교하여 카카오 선물 내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부족한 서비스를 분석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하여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플랫폼과 브랜드에게  </a:t>
            </a:r>
            <a:r>
              <a:rPr lang="ko-KR" alt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윈윈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 전략 구성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AE799"/>
              </a:highlight>
              <a:latin typeface="+mn-ea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선물하기 시장 활성화를 통해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소비자에게 편리한 일상 제공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및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웃음과 감동 선사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AE799"/>
              </a:highlight>
              <a:latin typeface="+mn-ea"/>
            </a:endParaRP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1DABDA12-6C1B-D2F6-76DD-DF3B1ACA64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958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3346">
        <p:fade/>
      </p:transition>
    </mc:Choice>
    <mc:Fallback>
      <p:transition spd="med" advTm="233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02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01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-435778" y="6692900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갈매기형 수장 15">
            <a:extLst>
              <a:ext uri="{FF2B5EF4-FFF2-40B4-BE49-F238E27FC236}">
                <a16:creationId xmlns:a16="http://schemas.microsoft.com/office/drawing/2014/main" id="{3F2FC1F3-EC87-4A04-8F6A-045FA3BB06D4}"/>
              </a:ext>
            </a:extLst>
          </p:cNvPr>
          <p:cNvSpPr/>
          <p:nvPr/>
        </p:nvSpPr>
        <p:spPr>
          <a:xfrm>
            <a:off x="1129919" y="1025167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8" name="갈매기형 수장 14">
            <a:extLst>
              <a:ext uri="{FF2B5EF4-FFF2-40B4-BE49-F238E27FC236}">
                <a16:creationId xmlns:a16="http://schemas.microsoft.com/office/drawing/2014/main" id="{5F695178-52DB-47EE-AD79-196926D20CC6}"/>
              </a:ext>
            </a:extLst>
          </p:cNvPr>
          <p:cNvSpPr/>
          <p:nvPr/>
        </p:nvSpPr>
        <p:spPr>
          <a:xfrm>
            <a:off x="1250565" y="1025166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FD8347C-3D75-4ABA-98FD-4B59AFA9E33B}"/>
              </a:ext>
            </a:extLst>
          </p:cNvPr>
          <p:cNvSpPr txBox="1"/>
          <p:nvPr/>
        </p:nvSpPr>
        <p:spPr>
          <a:xfrm>
            <a:off x="1382943" y="880547"/>
            <a:ext cx="29729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2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후기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DD2776B-3CA2-4B93-B064-931B33738CCB}"/>
              </a:ext>
            </a:extLst>
          </p:cNvPr>
          <p:cNvSpPr txBox="1"/>
          <p:nvPr/>
        </p:nvSpPr>
        <p:spPr>
          <a:xfrm>
            <a:off x="123549" y="2263980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04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D659DF-EB86-465D-A887-B04B1E96D1A8}"/>
              </a:ext>
            </a:extLst>
          </p:cNvPr>
          <p:cNvSpPr txBox="1"/>
          <p:nvPr/>
        </p:nvSpPr>
        <p:spPr>
          <a:xfrm>
            <a:off x="123549" y="269272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05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14B5A91-630D-4D43-B88A-B9668FC300A6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03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직각 삼각형 36">
            <a:extLst>
              <a:ext uri="{FF2B5EF4-FFF2-40B4-BE49-F238E27FC236}">
                <a16:creationId xmlns:a16="http://schemas.microsoft.com/office/drawing/2014/main" id="{10CC35E6-44BE-49E1-ADA7-639F6D314135}"/>
              </a:ext>
            </a:extLst>
          </p:cNvPr>
          <p:cNvSpPr/>
          <p:nvPr/>
        </p:nvSpPr>
        <p:spPr>
          <a:xfrm rot="5400000">
            <a:off x="720420" y="3801101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1EBC3F1-7647-40F6-8C07-D9EEA4A25D7C}"/>
              </a:ext>
            </a:extLst>
          </p:cNvPr>
          <p:cNvSpPr/>
          <p:nvPr/>
        </p:nvSpPr>
        <p:spPr>
          <a:xfrm>
            <a:off x="0" y="3460780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C97B39-8D89-4B28-A778-46F8F7D0F4E8}"/>
              </a:ext>
            </a:extLst>
          </p:cNvPr>
          <p:cNvSpPr txBox="1"/>
          <p:nvPr/>
        </p:nvSpPr>
        <p:spPr>
          <a:xfrm>
            <a:off x="131129" y="3076754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06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8520A9F-566A-46A0-A48F-63A30B1DC862}"/>
              </a:ext>
            </a:extLst>
          </p:cNvPr>
          <p:cNvSpPr txBox="1"/>
          <p:nvPr/>
        </p:nvSpPr>
        <p:spPr>
          <a:xfrm>
            <a:off x="131129" y="3453725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07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CC9711-4B58-51C7-7D8C-F11CB0297C03}"/>
              </a:ext>
            </a:extLst>
          </p:cNvPr>
          <p:cNvSpPr txBox="1"/>
          <p:nvPr/>
        </p:nvSpPr>
        <p:spPr>
          <a:xfrm>
            <a:off x="959994" y="2686605"/>
            <a:ext cx="7965427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곽태욱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defRPr/>
            </a:pPr>
            <a:r>
              <a:rPr lang="ko-KR" altLang="en-US" sz="1100" b="1" dirty="0">
                <a:latin typeface="+mn-ea"/>
              </a:rPr>
              <a:t>프로젝트를 진행할수록 프로그램의 개발보다 중요한 부분이 우리가 어떤 데이터를 얻기 위해 개발하는가 즉</a:t>
            </a:r>
            <a:r>
              <a:rPr lang="en-US" altLang="ko-KR" sz="1100" b="1" dirty="0">
                <a:latin typeface="+mn-ea"/>
              </a:rPr>
              <a:t>, </a:t>
            </a:r>
            <a:r>
              <a:rPr lang="ko-KR" altLang="en-US" sz="1100" b="1" dirty="0">
                <a:latin typeface="+mn-ea"/>
              </a:rPr>
              <a:t>목표 설정이라 느꼈습니다</a:t>
            </a:r>
            <a:r>
              <a:rPr lang="en-US" altLang="ko-KR" sz="1100" b="1" dirty="0">
                <a:latin typeface="+mn-ea"/>
              </a:rPr>
              <a:t>.</a:t>
            </a:r>
          </a:p>
          <a:p>
            <a:pPr>
              <a:defRPr/>
            </a:pPr>
            <a:r>
              <a:rPr lang="ko-KR" altLang="en-US" sz="1100" b="1" dirty="0">
                <a:latin typeface="+mn-ea"/>
              </a:rPr>
              <a:t>목표가 뚜렷하지 않아 테스트 단계에서도 많은 오류가 있었고 보완 역시 부족했습니다</a:t>
            </a:r>
            <a:r>
              <a:rPr lang="en-US" altLang="ko-KR" sz="1100" b="1" dirty="0">
                <a:latin typeface="+mn-ea"/>
              </a:rPr>
              <a:t>.</a:t>
            </a:r>
          </a:p>
          <a:p>
            <a:pPr>
              <a:defRPr/>
            </a:pPr>
            <a:r>
              <a:rPr lang="ko-KR" altLang="en-US" sz="1100" b="1" dirty="0">
                <a:latin typeface="+mn-ea"/>
              </a:rPr>
              <a:t>이를 계기로 다음부터는 기획</a:t>
            </a:r>
            <a:r>
              <a:rPr lang="en-US" altLang="ko-KR" sz="1100" b="1" dirty="0">
                <a:latin typeface="+mn-ea"/>
              </a:rPr>
              <a:t>, </a:t>
            </a:r>
            <a:r>
              <a:rPr lang="ko-KR" altLang="en-US" sz="1100" b="1" dirty="0">
                <a:latin typeface="+mn-ea"/>
              </a:rPr>
              <a:t>설계단계부터 보다 짜임새 있는 프로젝트가 되도록 노력할 것입니다</a:t>
            </a:r>
            <a:r>
              <a:rPr lang="en-US" altLang="ko-KR" sz="1100" b="1" dirty="0">
                <a:latin typeface="+mn-ea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BFB149-B414-4E7D-6542-162C40668DC9}"/>
              </a:ext>
            </a:extLst>
          </p:cNvPr>
          <p:cNvSpPr txBox="1"/>
          <p:nvPr/>
        </p:nvSpPr>
        <p:spPr>
          <a:xfrm>
            <a:off x="927053" y="1518464"/>
            <a:ext cx="7965427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이호제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defRPr/>
            </a:pPr>
            <a:r>
              <a:rPr lang="ko-KR" altLang="en-US" sz="1100" b="1" dirty="0">
                <a:latin typeface="+mn-ea"/>
              </a:rPr>
              <a:t>프로젝트 각 수행 단계에서의 꼼꼼한 기획과 실행이 얼마나 중요한지 배울 수 있었으며</a:t>
            </a:r>
            <a:r>
              <a:rPr lang="en-US" altLang="ko-KR" sz="1100" b="1" dirty="0">
                <a:latin typeface="+mn-ea"/>
              </a:rPr>
              <a:t>, </a:t>
            </a:r>
            <a:r>
              <a:rPr lang="ko-KR" altLang="en-US" sz="1100" b="1" dirty="0">
                <a:latin typeface="+mn-ea"/>
              </a:rPr>
              <a:t>여태까지 학습했던 이론적 지식을 활용함으로 인해 보람을 느낄 수 있었습니다</a:t>
            </a:r>
            <a:r>
              <a:rPr lang="en-US" altLang="ko-KR" sz="1100" b="1" dirty="0">
                <a:latin typeface="+mn-ea"/>
              </a:rPr>
              <a:t>.</a:t>
            </a:r>
          </a:p>
          <a:p>
            <a:pPr>
              <a:defRPr/>
            </a:pPr>
            <a:r>
              <a:rPr lang="ko-KR" altLang="en-US" sz="1100" b="1" dirty="0">
                <a:latin typeface="+mn-ea"/>
              </a:rPr>
              <a:t>또한 팀장의 역할에서 자신에게 많은 부족함을 느꼈으나 팀원들의 적극적인 참여와 소통으로 인해 무사히 프로젝트를 완성할 수 있어 무엇보다 기뻤습니다</a:t>
            </a:r>
            <a:r>
              <a:rPr lang="en-US" altLang="ko-KR" sz="1100" b="1" dirty="0">
                <a:latin typeface="+mn-ea"/>
              </a:rPr>
              <a:t>.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635774-DD91-E913-4955-152CB3D29AEA}"/>
              </a:ext>
            </a:extLst>
          </p:cNvPr>
          <p:cNvSpPr txBox="1"/>
          <p:nvPr/>
        </p:nvSpPr>
        <p:spPr>
          <a:xfrm>
            <a:off x="959992" y="4830160"/>
            <a:ext cx="7965427" cy="538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이성우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defRPr/>
            </a:pPr>
            <a:r>
              <a:rPr lang="ko-KR" altLang="en-US" sz="1100" b="1" dirty="0">
                <a:latin typeface="+mn-ea"/>
              </a:rPr>
              <a:t>많이 바빠서 도움이 되지 못해 죄송하고 </a:t>
            </a:r>
            <a:r>
              <a:rPr lang="en-US" altLang="ko-KR" sz="1100" b="1" dirty="0">
                <a:latin typeface="+mn-ea"/>
              </a:rPr>
              <a:t>2</a:t>
            </a:r>
            <a:r>
              <a:rPr lang="ko-KR" altLang="en-US" sz="1100" b="1" dirty="0">
                <a:latin typeface="+mn-ea"/>
              </a:rPr>
              <a:t>차 프로젝트에서는 적극적으로 참여하겠습니다</a:t>
            </a:r>
            <a:r>
              <a:rPr lang="en-US" altLang="ko-KR" sz="1100" b="1" dirty="0">
                <a:latin typeface="+mn-ea"/>
              </a:rPr>
              <a:t>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1E4D3C-6AE4-E131-01B9-7BF26C443DC4}"/>
              </a:ext>
            </a:extLst>
          </p:cNvPr>
          <p:cNvSpPr txBox="1"/>
          <p:nvPr/>
        </p:nvSpPr>
        <p:spPr>
          <a:xfrm>
            <a:off x="922499" y="5498637"/>
            <a:ext cx="7965427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정지연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defRPr/>
            </a:pPr>
            <a:r>
              <a:rPr lang="ko-KR" altLang="en-US" sz="1100" b="1" dirty="0">
                <a:latin typeface="+mn-ea"/>
              </a:rPr>
              <a:t>프로젝트를 진행하면서 다 함께 </a:t>
            </a:r>
            <a:r>
              <a:rPr lang="ko-KR" altLang="en-US" sz="1100" b="1" dirty="0" err="1">
                <a:latin typeface="+mn-ea"/>
              </a:rPr>
              <a:t>의사소통하는</a:t>
            </a:r>
            <a:r>
              <a:rPr lang="ko-KR" altLang="en-US" sz="1100" b="1" dirty="0">
                <a:latin typeface="+mn-ea"/>
              </a:rPr>
              <a:t> 과정들을 통해 다음 프로젝트 준비를 위한 매우 중요한 경험이었다고 느꼈습니다</a:t>
            </a:r>
            <a:r>
              <a:rPr lang="en-US" altLang="ko-KR" sz="1100" b="1" dirty="0">
                <a:latin typeface="+mn-ea"/>
              </a:rPr>
              <a:t>.</a:t>
            </a:r>
          </a:p>
          <a:p>
            <a:pPr>
              <a:defRPr/>
            </a:pPr>
            <a:r>
              <a:rPr lang="ko-KR" altLang="en-US" sz="1100" b="1" dirty="0">
                <a:latin typeface="+mn-ea"/>
              </a:rPr>
              <a:t>팀장님과 팀원들 덕분에 완성할 수 있었습니다</a:t>
            </a:r>
            <a:r>
              <a:rPr lang="en-US" altLang="ko-KR" sz="1100" b="1" dirty="0">
                <a:latin typeface="+mn-ea"/>
              </a:rPr>
              <a:t>. </a:t>
            </a:r>
            <a:r>
              <a:rPr lang="ko-KR" altLang="en-US" sz="1100" b="1" dirty="0">
                <a:latin typeface="+mn-ea"/>
              </a:rPr>
              <a:t>코스모스팀 모두들 감사합니다</a:t>
            </a:r>
            <a:r>
              <a:rPr lang="en-US" altLang="ko-KR" sz="1100" b="1" dirty="0">
                <a:latin typeface="+mn-ea"/>
              </a:rPr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698FBB-E733-9633-36EF-2A55BC540721}"/>
              </a:ext>
            </a:extLst>
          </p:cNvPr>
          <p:cNvSpPr txBox="1"/>
          <p:nvPr/>
        </p:nvSpPr>
        <p:spPr>
          <a:xfrm>
            <a:off x="959993" y="3824188"/>
            <a:ext cx="7965427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고정원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defRPr/>
            </a:pPr>
            <a:r>
              <a:rPr lang="ko-KR" altLang="en-US" sz="1100" b="1" dirty="0">
                <a:latin typeface="+mn-ea"/>
              </a:rPr>
              <a:t>수업시간에 배운 내용이 어떻게 활용되는지 직접 경험해볼 수 있었고</a:t>
            </a:r>
            <a:r>
              <a:rPr lang="en-US" altLang="ko-KR" sz="1100" b="1" dirty="0">
                <a:latin typeface="+mn-ea"/>
              </a:rPr>
              <a:t>, </a:t>
            </a:r>
            <a:r>
              <a:rPr lang="ko-KR" altLang="en-US" sz="1100" b="1" dirty="0">
                <a:latin typeface="+mn-ea"/>
              </a:rPr>
              <a:t>제가 제대로 이해하지 못한 부분을 팀원간 의사소통을 통해 올바르게 이해하고 프로젝트의 방향을 정할 수 있었습니다</a:t>
            </a:r>
            <a:r>
              <a:rPr lang="en-US" altLang="ko-KR" sz="1100" b="1" dirty="0">
                <a:latin typeface="+mn-ea"/>
              </a:rPr>
              <a:t>. </a:t>
            </a:r>
            <a:r>
              <a:rPr lang="ko-KR" altLang="en-US" sz="1100" b="1" dirty="0">
                <a:latin typeface="+mn-ea"/>
              </a:rPr>
              <a:t>저에게는 이번 프로젝트가 팀원들에게 많이 배워갈 수 있는 좋은 기회가 되었던 것 같습니다</a:t>
            </a:r>
            <a:r>
              <a:rPr lang="en-US" altLang="ko-KR" sz="1100" b="1" dirty="0">
                <a:latin typeface="+mn-ea"/>
              </a:rPr>
              <a:t>.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189DD931-BE9E-FF19-37A4-2CEF593F4519}"/>
              </a:ext>
            </a:extLst>
          </p:cNvPr>
          <p:cNvCxnSpPr>
            <a:cxnSpLocks/>
          </p:cNvCxnSpPr>
          <p:nvPr/>
        </p:nvCxnSpPr>
        <p:spPr>
          <a:xfrm>
            <a:off x="998778" y="1522278"/>
            <a:ext cx="781286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3D92F93-84E3-27D5-986D-89808208CCE1}"/>
              </a:ext>
            </a:extLst>
          </p:cNvPr>
          <p:cNvCxnSpPr>
            <a:cxnSpLocks/>
          </p:cNvCxnSpPr>
          <p:nvPr/>
        </p:nvCxnSpPr>
        <p:spPr>
          <a:xfrm>
            <a:off x="1007604" y="2664458"/>
            <a:ext cx="781286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4812B562-E7B3-6450-61E0-6D877731089F}"/>
              </a:ext>
            </a:extLst>
          </p:cNvPr>
          <p:cNvCxnSpPr>
            <a:cxnSpLocks/>
          </p:cNvCxnSpPr>
          <p:nvPr/>
        </p:nvCxnSpPr>
        <p:spPr>
          <a:xfrm>
            <a:off x="1007604" y="3825044"/>
            <a:ext cx="781286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5FB45667-B17E-2163-3D34-F4AD0A177C20}"/>
              </a:ext>
            </a:extLst>
          </p:cNvPr>
          <p:cNvCxnSpPr>
            <a:cxnSpLocks/>
          </p:cNvCxnSpPr>
          <p:nvPr/>
        </p:nvCxnSpPr>
        <p:spPr>
          <a:xfrm>
            <a:off x="1007604" y="4830160"/>
            <a:ext cx="781286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4AF37377-28D5-8309-B4DC-1B36A160E0BB}"/>
              </a:ext>
            </a:extLst>
          </p:cNvPr>
          <p:cNvCxnSpPr>
            <a:cxnSpLocks/>
          </p:cNvCxnSpPr>
          <p:nvPr/>
        </p:nvCxnSpPr>
        <p:spPr>
          <a:xfrm>
            <a:off x="1007604" y="5498637"/>
            <a:ext cx="781286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BAE80E79-346B-481C-1D3F-057A8B34101C}"/>
              </a:ext>
            </a:extLst>
          </p:cNvPr>
          <p:cNvCxnSpPr>
            <a:cxnSpLocks/>
          </p:cNvCxnSpPr>
          <p:nvPr/>
        </p:nvCxnSpPr>
        <p:spPr>
          <a:xfrm>
            <a:off x="998778" y="6489340"/>
            <a:ext cx="781286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82A04AD1-0873-6FE2-3E3A-10CD6EC55F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21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070">
        <p:fade/>
      </p:transition>
    </mc:Choice>
    <mc:Fallback>
      <p:transition spd="med" advTm="60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23628" y="2888940"/>
            <a:ext cx="333302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6000" dirty="0">
                <a:solidFill>
                  <a:schemeClr val="bg1">
                    <a:lumMod val="95000"/>
                  </a:schemeClr>
                </a:solidFill>
                <a:latin typeface="맑은 고딕" pitchFamily="50" charset="-127"/>
                <a:ea typeface="맑은 고딕" pitchFamily="50" charset="-127"/>
              </a:rPr>
              <a:t>Q&amp;A</a:t>
            </a: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2523D1A1-37C1-5258-7EDB-FC6FC68497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72">
        <p:fade/>
      </p:transition>
    </mc:Choice>
    <mc:Fallback>
      <p:transition spd="med" advTm="14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5556" y="3016797"/>
            <a:ext cx="2268251" cy="815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47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INDEX</a:t>
            </a:r>
            <a:endParaRPr lang="en-US" altLang="ko-KR" sz="4700" b="1" dirty="0">
              <a:solidFill>
                <a:srgbClr val="27212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3059832" y="2615886"/>
            <a:ext cx="0" cy="1626228"/>
          </a:xfrm>
          <a:prstGeom prst="line">
            <a:avLst/>
          </a:prstGeom>
          <a:ln>
            <a:solidFill>
              <a:srgbClr val="272123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455876" y="2096852"/>
            <a:ext cx="3600399" cy="2989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lang="ko-KR" altLang="en-US"/>
            </a:pPr>
            <a:r>
              <a:rPr lang="ko-KR" altLang="en-US" sz="16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개요</a:t>
            </a:r>
            <a:endParaRPr lang="en-US" altLang="ko-KR" sz="1600" b="1" dirty="0">
              <a:ln w="9525"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lang="ko-KR" altLang="en-US"/>
            </a:pPr>
            <a:r>
              <a:rPr lang="en-US" altLang="ko-KR" sz="16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WBS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lang="ko-KR" altLang="en-US"/>
            </a:pPr>
            <a:r>
              <a:rPr lang="ko-KR" altLang="en-US" sz="16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과제 수행 범위</a:t>
            </a:r>
            <a:endParaRPr lang="en-US" altLang="ko-KR" sz="1600" b="1" dirty="0">
              <a:ln w="9525"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lang="ko-KR" altLang="en-US"/>
            </a:pPr>
            <a:r>
              <a:rPr lang="ko-KR" altLang="en-US" sz="16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프로세스 설계</a:t>
            </a:r>
            <a:endParaRPr lang="en-US" altLang="ko-KR" sz="1600" b="1" dirty="0">
              <a:ln w="9525"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lang="ko-KR" altLang="en-US"/>
            </a:pPr>
            <a:r>
              <a:rPr lang="ko-KR" altLang="en-US" sz="16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산출물</a:t>
            </a:r>
            <a:endParaRPr lang="en-US" altLang="ko-KR" sz="1600" b="1" dirty="0">
              <a:ln w="9525"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lang="ko-KR" altLang="en-US"/>
            </a:pPr>
            <a:r>
              <a:rPr lang="ko-KR" altLang="en-US" sz="16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기대효과</a:t>
            </a:r>
            <a:endParaRPr lang="en-US" altLang="ko-KR" sz="1600" b="1" dirty="0">
              <a:ln w="9525"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lang="ko-KR" altLang="en-US"/>
            </a:pPr>
            <a:r>
              <a:rPr lang="ko-KR" altLang="en-US" sz="16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후기</a:t>
            </a:r>
            <a:endParaRPr lang="en-US" altLang="ko-KR" sz="1600" b="1" dirty="0">
              <a:ln w="9525"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lang="ko-KR" altLang="en-US"/>
            </a:pPr>
            <a:endParaRPr lang="en-US" altLang="ko-KR" sz="1600" b="1" dirty="0">
              <a:ln w="9525"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-435778" y="6692900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25" name="오디오 24">
            <a:hlinkClick r:id="" action="ppaction://media"/>
            <a:extLst>
              <a:ext uri="{FF2B5EF4-FFF2-40B4-BE49-F238E27FC236}">
                <a16:creationId xmlns:a16="http://schemas.microsoft.com/office/drawing/2014/main" id="{41B18277-66DE-D24D-90D0-1AE9A2ED3F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270">
        <p:fade/>
      </p:transition>
    </mc:Choice>
    <mc:Fallback>
      <p:transition spd="med" advTm="122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5113" y="891736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01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02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7576" y="1789800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03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-435778" y="6692900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갈매기형 수장 15">
            <a:extLst>
              <a:ext uri="{FF2B5EF4-FFF2-40B4-BE49-F238E27FC236}">
                <a16:creationId xmlns:a16="http://schemas.microsoft.com/office/drawing/2014/main" id="{46EEDD92-6773-42BE-B870-84DE0494B825}"/>
              </a:ext>
            </a:extLst>
          </p:cNvPr>
          <p:cNvSpPr/>
          <p:nvPr/>
        </p:nvSpPr>
        <p:spPr>
          <a:xfrm>
            <a:off x="1129919" y="1025167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갈매기형 수장 14">
            <a:extLst>
              <a:ext uri="{FF2B5EF4-FFF2-40B4-BE49-F238E27FC236}">
                <a16:creationId xmlns:a16="http://schemas.microsoft.com/office/drawing/2014/main" id="{5FCAFE34-6967-49A7-8191-3E5436D37708}"/>
              </a:ext>
            </a:extLst>
          </p:cNvPr>
          <p:cNvSpPr/>
          <p:nvPr/>
        </p:nvSpPr>
        <p:spPr>
          <a:xfrm>
            <a:off x="1250565" y="1025166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97A95C-0B1B-4F11-9941-83EBF1871E10}"/>
              </a:ext>
            </a:extLst>
          </p:cNvPr>
          <p:cNvSpPr txBox="1"/>
          <p:nvPr/>
        </p:nvSpPr>
        <p:spPr>
          <a:xfrm>
            <a:off x="1382943" y="880547"/>
            <a:ext cx="29729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2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98B5B0-5A9F-4242-B26B-50C160E93160}"/>
              </a:ext>
            </a:extLst>
          </p:cNvPr>
          <p:cNvSpPr txBox="1"/>
          <p:nvPr/>
        </p:nvSpPr>
        <p:spPr>
          <a:xfrm>
            <a:off x="131129" y="3481837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07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47E9DAD-C220-42E3-89EF-801F278BD54A}"/>
              </a:ext>
            </a:extLst>
          </p:cNvPr>
          <p:cNvSpPr txBox="1"/>
          <p:nvPr/>
        </p:nvSpPr>
        <p:spPr>
          <a:xfrm>
            <a:off x="131129" y="3076754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06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992D7A-02CA-46E2-8BD2-C156E585753D}"/>
              </a:ext>
            </a:extLst>
          </p:cNvPr>
          <p:cNvSpPr txBox="1"/>
          <p:nvPr/>
        </p:nvSpPr>
        <p:spPr>
          <a:xfrm>
            <a:off x="123549" y="269272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05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4FEC79-2D32-4A66-A7F4-1A2614D6ECD9}"/>
              </a:ext>
            </a:extLst>
          </p:cNvPr>
          <p:cNvSpPr txBox="1"/>
          <p:nvPr/>
        </p:nvSpPr>
        <p:spPr>
          <a:xfrm>
            <a:off x="123549" y="2263980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04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9" name="Rectangle 55">
            <a:extLst>
              <a:ext uri="{FF2B5EF4-FFF2-40B4-BE49-F238E27FC236}">
                <a16:creationId xmlns:a16="http://schemas.microsoft.com/office/drawing/2014/main" id="{6AF08FA8-561B-7469-EA0A-0F11E065428E}"/>
              </a:ext>
            </a:extLst>
          </p:cNvPr>
          <p:cNvSpPr/>
          <p:nvPr/>
        </p:nvSpPr>
        <p:spPr>
          <a:xfrm>
            <a:off x="909178" y="1636991"/>
            <a:ext cx="5646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`</a:t>
            </a:r>
            <a:r>
              <a: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온라인 선물하기</a:t>
            </a:r>
            <a:r>
              <a: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` </a:t>
            </a:r>
            <a:r>
              <a: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시장 급성장</a:t>
            </a:r>
            <a:endParaRPr lang="en-US" altLang="ko-KR" sz="1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0" name="Rectangle 56">
            <a:extLst>
              <a:ext uri="{FF2B5EF4-FFF2-40B4-BE49-F238E27FC236}">
                <a16:creationId xmlns:a16="http://schemas.microsoft.com/office/drawing/2014/main" id="{0387B5BE-A84C-744A-F195-7758AD78D729}"/>
              </a:ext>
            </a:extLst>
          </p:cNvPr>
          <p:cNvSpPr/>
          <p:nvPr/>
        </p:nvSpPr>
        <p:spPr>
          <a:xfrm>
            <a:off x="909178" y="2255611"/>
            <a:ext cx="843180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4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년간 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182%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성장 </a:t>
            </a:r>
            <a:endParaRPr lang="en-US" altLang="ko-KR" sz="16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1"/>
            <a:endParaRPr lang="en-US" altLang="ko-KR" sz="8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1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2018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1085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억원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&gt;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2019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3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3800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억원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&gt;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2020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4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2662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억원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&gt;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2021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5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5934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억원 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1"/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올해 상반기만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3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2853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억원 거래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출처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통계청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2022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8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월 온라인 쇼핑 동향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C29BCDD5-43FE-4028-E1D9-69CC8B2B388D}"/>
              </a:ext>
            </a:extLst>
          </p:cNvPr>
          <p:cNvGrpSpPr/>
          <p:nvPr/>
        </p:nvGrpSpPr>
        <p:grpSpPr>
          <a:xfrm>
            <a:off x="1184106" y="3502215"/>
            <a:ext cx="6857680" cy="2291005"/>
            <a:chOff x="2853298" y="3319791"/>
            <a:chExt cx="6857680" cy="2291005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5797E912-9EE0-D726-B16C-82C64C3E6AD8}"/>
                </a:ext>
              </a:extLst>
            </p:cNvPr>
            <p:cNvSpPr/>
            <p:nvPr/>
          </p:nvSpPr>
          <p:spPr>
            <a:xfrm>
              <a:off x="3331029" y="4346348"/>
              <a:ext cx="718457" cy="36576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D0CE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A918F41-16F1-C1E6-89EF-C24A3FD0D40C}"/>
                </a:ext>
              </a:extLst>
            </p:cNvPr>
            <p:cNvSpPr/>
            <p:nvPr/>
          </p:nvSpPr>
          <p:spPr>
            <a:xfrm>
              <a:off x="4405449" y="4140381"/>
              <a:ext cx="718457" cy="57172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D0CE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23C5A55D-AA12-FB0B-497C-723FD87B319F}"/>
                </a:ext>
              </a:extLst>
            </p:cNvPr>
            <p:cNvSpPr/>
            <p:nvPr/>
          </p:nvSpPr>
          <p:spPr>
            <a:xfrm>
              <a:off x="5479869" y="3897853"/>
              <a:ext cx="718457" cy="81425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D0CE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B2D04E34-60D4-88A7-721B-D732568071A6}"/>
                </a:ext>
              </a:extLst>
            </p:cNvPr>
            <p:cNvSpPr/>
            <p:nvPr/>
          </p:nvSpPr>
          <p:spPr>
            <a:xfrm>
              <a:off x="6554289" y="3617864"/>
              <a:ext cx="718457" cy="109424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D0CE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01241634-A6FA-9852-EE13-484F8E21D7E5}"/>
                </a:ext>
              </a:extLst>
            </p:cNvPr>
            <p:cNvSpPr/>
            <p:nvPr/>
          </p:nvSpPr>
          <p:spPr>
            <a:xfrm>
              <a:off x="7628708" y="4140381"/>
              <a:ext cx="718457" cy="57172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D0CE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EF23F11-805E-528A-6116-7D7667A24AAD}"/>
                </a:ext>
              </a:extLst>
            </p:cNvPr>
            <p:cNvSpPr txBox="1"/>
            <p:nvPr/>
          </p:nvSpPr>
          <p:spPr>
            <a:xfrm>
              <a:off x="3435532" y="4748786"/>
              <a:ext cx="718457" cy="2616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r>
                <a:rPr kumimoji="1" lang="en-US" altLang="ko-KR" sz="1100" dirty="0">
                  <a:solidFill>
                    <a:schemeClr val="bg1">
                      <a:lumMod val="65000"/>
                    </a:schemeClr>
                  </a:solidFill>
                </a:rPr>
                <a:t>018</a:t>
              </a:r>
              <a:endParaRPr kumimoji="1" lang="ko-Kore-KR" altLang="en-US" sz="11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A73A2D4-030C-F28B-525C-84297319A153}"/>
                </a:ext>
              </a:extLst>
            </p:cNvPr>
            <p:cNvSpPr txBox="1"/>
            <p:nvPr/>
          </p:nvSpPr>
          <p:spPr>
            <a:xfrm>
              <a:off x="4523015" y="4748786"/>
              <a:ext cx="718457" cy="2616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r>
                <a:rPr kumimoji="1" lang="en-US" altLang="ko-KR" sz="1100" dirty="0">
                  <a:solidFill>
                    <a:schemeClr val="bg1">
                      <a:lumMod val="65000"/>
                    </a:schemeClr>
                  </a:solidFill>
                </a:rPr>
                <a:t>019</a:t>
              </a:r>
              <a:endParaRPr kumimoji="1" lang="ko-Kore-KR" altLang="en-US" sz="11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81977D2-FC59-352C-0AD2-07AE192A31D0}"/>
                </a:ext>
              </a:extLst>
            </p:cNvPr>
            <p:cNvSpPr txBox="1"/>
            <p:nvPr/>
          </p:nvSpPr>
          <p:spPr>
            <a:xfrm>
              <a:off x="5610498" y="4748786"/>
              <a:ext cx="718457" cy="2616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r>
                <a:rPr kumimoji="1" lang="en-US" altLang="ko-KR" sz="1100" dirty="0">
                  <a:solidFill>
                    <a:schemeClr val="bg1">
                      <a:lumMod val="65000"/>
                    </a:schemeClr>
                  </a:solidFill>
                </a:rPr>
                <a:t>020</a:t>
              </a:r>
              <a:endParaRPr kumimoji="1" lang="ko-Kore-KR" altLang="en-US" sz="11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7869BCD-A852-F316-73D0-652E68F2C07E}"/>
                </a:ext>
              </a:extLst>
            </p:cNvPr>
            <p:cNvSpPr txBox="1"/>
            <p:nvPr/>
          </p:nvSpPr>
          <p:spPr>
            <a:xfrm>
              <a:off x="6697981" y="4748786"/>
              <a:ext cx="718457" cy="2616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r>
                <a:rPr kumimoji="1" lang="en-US" altLang="ko-KR" sz="1100" dirty="0">
                  <a:solidFill>
                    <a:schemeClr val="bg1">
                      <a:lumMod val="65000"/>
                    </a:schemeClr>
                  </a:solidFill>
                </a:rPr>
                <a:t>021</a:t>
              </a:r>
              <a:endParaRPr kumimoji="1" lang="ko-Kore-KR" altLang="en-US" sz="11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365C63A-9C7A-EDD5-9DB9-2FCFC9A55D61}"/>
                </a:ext>
              </a:extLst>
            </p:cNvPr>
            <p:cNvSpPr txBox="1"/>
            <p:nvPr/>
          </p:nvSpPr>
          <p:spPr>
            <a:xfrm>
              <a:off x="7785462" y="4748786"/>
              <a:ext cx="718457" cy="2616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r>
                <a:rPr kumimoji="1" lang="en-US" altLang="ko-KR" sz="1100" dirty="0">
                  <a:solidFill>
                    <a:schemeClr val="bg1">
                      <a:lumMod val="65000"/>
                    </a:schemeClr>
                  </a:solidFill>
                </a:rPr>
                <a:t>022</a:t>
              </a:r>
              <a:r>
                <a:rPr kumimoji="1" lang="ko-KR" altLang="en-US" sz="1100" dirty="0">
                  <a:solidFill>
                    <a:schemeClr val="bg1">
                      <a:lumMod val="65000"/>
                    </a:schemeClr>
                  </a:solidFill>
                </a:rPr>
                <a:t>*</a:t>
              </a:r>
              <a:endParaRPr kumimoji="1" lang="ko-Kore-KR" altLang="en-US" sz="11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543D3FE-CBD3-3496-7781-F99A4F8A8424}"/>
                </a:ext>
              </a:extLst>
            </p:cNvPr>
            <p:cNvSpPr txBox="1"/>
            <p:nvPr/>
          </p:nvSpPr>
          <p:spPr>
            <a:xfrm>
              <a:off x="3318866" y="4081826"/>
              <a:ext cx="930729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</a:t>
              </a:r>
              <a:r>
                <a:rPr kumimoji="1"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조</a:t>
              </a:r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1085</a:t>
              </a:r>
              <a:endParaRPr kumimoji="1" lang="ko-Kore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F367D9-AD82-7C19-8645-8EC6A8016EEE}"/>
                </a:ext>
              </a:extLst>
            </p:cNvPr>
            <p:cNvSpPr txBox="1"/>
            <p:nvPr/>
          </p:nvSpPr>
          <p:spPr>
            <a:xfrm>
              <a:off x="4441371" y="3819002"/>
              <a:ext cx="930729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  <a:r>
                <a:rPr kumimoji="1"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조</a:t>
              </a:r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3800</a:t>
              </a:r>
              <a:endParaRPr kumimoji="1" lang="ko-Kore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E58A2A0-D13A-0910-80AC-6C9689C622D7}"/>
                </a:ext>
              </a:extLst>
            </p:cNvPr>
            <p:cNvSpPr txBox="1"/>
            <p:nvPr/>
          </p:nvSpPr>
          <p:spPr>
            <a:xfrm>
              <a:off x="5504361" y="3583248"/>
              <a:ext cx="930729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</a:t>
              </a:r>
              <a:r>
                <a:rPr kumimoji="1"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조</a:t>
              </a:r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3990</a:t>
              </a:r>
              <a:endParaRPr kumimoji="1" lang="ko-Kore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0D091F3-12B3-851E-B8CA-F45BB3B99459}"/>
                </a:ext>
              </a:extLst>
            </p:cNvPr>
            <p:cNvSpPr txBox="1"/>
            <p:nvPr/>
          </p:nvSpPr>
          <p:spPr>
            <a:xfrm>
              <a:off x="6583680" y="3319791"/>
              <a:ext cx="874290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5</a:t>
              </a:r>
              <a:r>
                <a:rPr kumimoji="1"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조</a:t>
              </a:r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9534</a:t>
              </a:r>
              <a:endParaRPr kumimoji="1" lang="ko-Kore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BDD8BE2-83FD-B8A4-BD51-F936754912BA}"/>
                </a:ext>
              </a:extLst>
            </p:cNvPr>
            <p:cNvSpPr txBox="1"/>
            <p:nvPr/>
          </p:nvSpPr>
          <p:spPr>
            <a:xfrm>
              <a:off x="7628708" y="3834249"/>
              <a:ext cx="917665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  <a:r>
                <a:rPr kumimoji="1"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조</a:t>
              </a:r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2853</a:t>
              </a:r>
              <a:endParaRPr kumimoji="1" lang="ko-Kore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7" name="타원 11">
              <a:extLst>
                <a:ext uri="{FF2B5EF4-FFF2-40B4-BE49-F238E27FC236}">
                  <a16:creationId xmlns:a16="http://schemas.microsoft.com/office/drawing/2014/main" id="{3FB08AC3-2284-2C43-6684-4579868A6809}"/>
                </a:ext>
              </a:extLst>
            </p:cNvPr>
            <p:cNvSpPr/>
            <p:nvPr/>
          </p:nvSpPr>
          <p:spPr>
            <a:xfrm>
              <a:off x="8912132" y="4330825"/>
              <a:ext cx="798846" cy="79884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BB959809-2EE3-1D81-4E69-FDDA48424BD7}"/>
                </a:ext>
              </a:extLst>
            </p:cNvPr>
            <p:cNvCxnSpPr/>
            <p:nvPr/>
          </p:nvCxnSpPr>
          <p:spPr>
            <a:xfrm>
              <a:off x="2998139" y="4712108"/>
              <a:ext cx="587480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4FF1529-DE8C-A379-B618-9A78A4114809}"/>
                </a:ext>
              </a:extLst>
            </p:cNvPr>
            <p:cNvSpPr txBox="1"/>
            <p:nvPr/>
          </p:nvSpPr>
          <p:spPr>
            <a:xfrm>
              <a:off x="8953332" y="4506324"/>
              <a:ext cx="718457" cy="64633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bg1"/>
                  </a:solidFill>
                  <a:latin typeface="+mj-ea"/>
                  <a:ea typeface="+mj-ea"/>
                </a:rPr>
                <a:t>성장률</a:t>
              </a:r>
              <a:endParaRPr lang="en-US" altLang="ko-KR" sz="1200" b="1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latin typeface="+mj-ea"/>
                  <a:ea typeface="+mj-ea"/>
                </a:rPr>
                <a:t>182%</a:t>
              </a:r>
              <a:endParaRPr lang="ko-KR" altLang="en-US" sz="1200" b="1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endParaRPr kumimoji="1" lang="ko-Kore-KR" altLang="en-US" sz="12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4668407-AA05-4994-226E-9030D9B293F0}"/>
                </a:ext>
              </a:extLst>
            </p:cNvPr>
            <p:cNvSpPr txBox="1"/>
            <p:nvPr/>
          </p:nvSpPr>
          <p:spPr>
            <a:xfrm>
              <a:off x="2853298" y="5210686"/>
              <a:ext cx="3345027" cy="4001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온라인쿠폰의</a:t>
              </a:r>
              <a:r>
                <a:rPr kumimoji="1"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최근 </a:t>
              </a:r>
              <a:r>
                <a:rPr kumimoji="1"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5</a:t>
              </a:r>
              <a:r>
                <a:rPr kumimoji="1"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년 간 서비스 </a:t>
              </a:r>
              <a:r>
                <a:rPr kumimoji="1" lang="ko-KR" altLang="en-US" sz="10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거래액</a:t>
              </a:r>
              <a:r>
                <a:rPr kumimoji="1"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endPara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kumimoji="1"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단위</a:t>
              </a:r>
              <a:r>
                <a:rPr kumimoji="1"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</a:t>
              </a:r>
              <a:r>
                <a:rPr kumimoji="1"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억원 *는 상반기 기준</a:t>
              </a:r>
              <a:r>
                <a:rPr kumimoji="1"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. </a:t>
              </a:r>
            </a:p>
          </p:txBody>
        </p:sp>
      </p:grpSp>
      <p:pic>
        <p:nvPicPr>
          <p:cNvPr id="61" name="오디오 60">
            <a:hlinkClick r:id="" action="ppaction://media"/>
            <a:extLst>
              <a:ext uri="{FF2B5EF4-FFF2-40B4-BE49-F238E27FC236}">
                <a16:creationId xmlns:a16="http://schemas.microsoft.com/office/drawing/2014/main" id="{6917DB46-9096-6C49-D804-D059F3B484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912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366">
        <p:fade/>
      </p:transition>
    </mc:Choice>
    <mc:Fallback>
      <p:transition spd="med" advTm="103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5113" y="891736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01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02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7576" y="1789800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03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-435778" y="6692900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갈매기형 수장 15">
            <a:extLst>
              <a:ext uri="{FF2B5EF4-FFF2-40B4-BE49-F238E27FC236}">
                <a16:creationId xmlns:a16="http://schemas.microsoft.com/office/drawing/2014/main" id="{46EEDD92-6773-42BE-B870-84DE0494B825}"/>
              </a:ext>
            </a:extLst>
          </p:cNvPr>
          <p:cNvSpPr/>
          <p:nvPr/>
        </p:nvSpPr>
        <p:spPr>
          <a:xfrm>
            <a:off x="1129919" y="1025167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갈매기형 수장 14">
            <a:extLst>
              <a:ext uri="{FF2B5EF4-FFF2-40B4-BE49-F238E27FC236}">
                <a16:creationId xmlns:a16="http://schemas.microsoft.com/office/drawing/2014/main" id="{5FCAFE34-6967-49A7-8191-3E5436D37708}"/>
              </a:ext>
            </a:extLst>
          </p:cNvPr>
          <p:cNvSpPr/>
          <p:nvPr/>
        </p:nvSpPr>
        <p:spPr>
          <a:xfrm>
            <a:off x="1250565" y="1025166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97A95C-0B1B-4F11-9941-83EBF1871E10}"/>
              </a:ext>
            </a:extLst>
          </p:cNvPr>
          <p:cNvSpPr txBox="1"/>
          <p:nvPr/>
        </p:nvSpPr>
        <p:spPr>
          <a:xfrm>
            <a:off x="1382943" y="880547"/>
            <a:ext cx="29729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2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98B5B0-5A9F-4242-B26B-50C160E93160}"/>
              </a:ext>
            </a:extLst>
          </p:cNvPr>
          <p:cNvSpPr txBox="1"/>
          <p:nvPr/>
        </p:nvSpPr>
        <p:spPr>
          <a:xfrm>
            <a:off x="131129" y="3481837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07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47E9DAD-C220-42E3-89EF-801F278BD54A}"/>
              </a:ext>
            </a:extLst>
          </p:cNvPr>
          <p:cNvSpPr txBox="1"/>
          <p:nvPr/>
        </p:nvSpPr>
        <p:spPr>
          <a:xfrm>
            <a:off x="131129" y="3076754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06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992D7A-02CA-46E2-8BD2-C156E585753D}"/>
              </a:ext>
            </a:extLst>
          </p:cNvPr>
          <p:cNvSpPr txBox="1"/>
          <p:nvPr/>
        </p:nvSpPr>
        <p:spPr>
          <a:xfrm>
            <a:off x="123549" y="269272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05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4FEC79-2D32-4A66-A7F4-1A2614D6ECD9}"/>
              </a:ext>
            </a:extLst>
          </p:cNvPr>
          <p:cNvSpPr txBox="1"/>
          <p:nvPr/>
        </p:nvSpPr>
        <p:spPr>
          <a:xfrm>
            <a:off x="123549" y="2263980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04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9" name="Rectangle 55">
            <a:extLst>
              <a:ext uri="{FF2B5EF4-FFF2-40B4-BE49-F238E27FC236}">
                <a16:creationId xmlns:a16="http://schemas.microsoft.com/office/drawing/2014/main" id="{ECB12BC3-1672-4581-0D84-37B7F8841276}"/>
              </a:ext>
            </a:extLst>
          </p:cNvPr>
          <p:cNvSpPr/>
          <p:nvPr/>
        </p:nvSpPr>
        <p:spPr>
          <a:xfrm>
            <a:off x="909178" y="1636991"/>
            <a:ext cx="5646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지속적인 성장 예상</a:t>
            </a:r>
            <a:r>
              <a:rPr lang="ko-KR" altLang="en-US" b="1" dirty="0">
                <a:latin typeface="+mj-ea"/>
                <a:ea typeface="+mj-ea"/>
              </a:rPr>
              <a:t> </a:t>
            </a:r>
            <a:endParaRPr lang="en-US" altLang="ko-KR" b="1" dirty="0">
              <a:latin typeface="+mj-ea"/>
              <a:ea typeface="+mj-ea"/>
            </a:endParaRPr>
          </a:p>
        </p:txBody>
      </p:sp>
      <p:sp>
        <p:nvSpPr>
          <p:cNvPr id="30" name="Rectangle 56">
            <a:extLst>
              <a:ext uri="{FF2B5EF4-FFF2-40B4-BE49-F238E27FC236}">
                <a16:creationId xmlns:a16="http://schemas.microsoft.com/office/drawing/2014/main" id="{12B27732-2496-4B52-0FB7-F1FBC4C62692}"/>
              </a:ext>
            </a:extLst>
          </p:cNvPr>
          <p:cNvSpPr/>
          <p:nvPr/>
        </p:nvSpPr>
        <p:spPr>
          <a:xfrm>
            <a:off x="909178" y="2255611"/>
            <a:ext cx="84318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디지털 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&amp;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ko-KR" altLang="en-US" sz="1600" b="1" dirty="0" err="1">
                <a:solidFill>
                  <a:schemeClr val="bg1">
                    <a:lumMod val="50000"/>
                  </a:schemeClr>
                </a:solidFill>
                <a:latin typeface="+mn-ea"/>
              </a:rPr>
              <a:t>언택트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시대의 선물하기 방식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간편하고 종류도 다양하여 구매력을 갖춘 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  중장년층도 한 번 경험하면 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재방문 및 재구매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패턴 발생  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1" name="모서리가 둥근 직사각형 5">
            <a:extLst>
              <a:ext uri="{FF2B5EF4-FFF2-40B4-BE49-F238E27FC236}">
                <a16:creationId xmlns:a16="http://schemas.microsoft.com/office/drawing/2014/main" id="{6A900AF6-8484-88AB-9F0D-C0DC080A923B}"/>
              </a:ext>
            </a:extLst>
          </p:cNvPr>
          <p:cNvSpPr/>
          <p:nvPr/>
        </p:nvSpPr>
        <p:spPr>
          <a:xfrm>
            <a:off x="931557" y="3360275"/>
            <a:ext cx="3600000" cy="191949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D9B02B7-79D8-C14C-FEB7-188E22639517}"/>
              </a:ext>
            </a:extLst>
          </p:cNvPr>
          <p:cNvSpPr/>
          <p:nvPr/>
        </p:nvSpPr>
        <p:spPr>
          <a:xfrm>
            <a:off x="930889" y="3713875"/>
            <a:ext cx="34250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-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코로나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19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로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비대면 소비 확산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으로 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일상적인 문화로 자리 잡음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모바일 서비스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의 발전으로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편리성 증대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전화번호 하나면 클릭 몇 번으로 가능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</p:txBody>
      </p:sp>
      <p:sp>
        <p:nvSpPr>
          <p:cNvPr id="33" name="타원 11">
            <a:extLst>
              <a:ext uri="{FF2B5EF4-FFF2-40B4-BE49-F238E27FC236}">
                <a16:creationId xmlns:a16="http://schemas.microsoft.com/office/drawing/2014/main" id="{47C66E3A-4369-6035-A6C4-F34C3EBD440A}"/>
              </a:ext>
            </a:extLst>
          </p:cNvPr>
          <p:cNvSpPr/>
          <p:nvPr/>
        </p:nvSpPr>
        <p:spPr>
          <a:xfrm>
            <a:off x="3713128" y="2883319"/>
            <a:ext cx="791151" cy="79115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j-ea"/>
                <a:ea typeface="+mj-ea"/>
              </a:rPr>
              <a:t>환경</a:t>
            </a:r>
          </a:p>
        </p:txBody>
      </p:sp>
      <p:sp>
        <p:nvSpPr>
          <p:cNvPr id="34" name="십자형[C] 3">
            <a:extLst>
              <a:ext uri="{FF2B5EF4-FFF2-40B4-BE49-F238E27FC236}">
                <a16:creationId xmlns:a16="http://schemas.microsoft.com/office/drawing/2014/main" id="{B21F58F9-CCC8-8A75-078B-5096BB122C3F}"/>
              </a:ext>
            </a:extLst>
          </p:cNvPr>
          <p:cNvSpPr/>
          <p:nvPr/>
        </p:nvSpPr>
        <p:spPr>
          <a:xfrm>
            <a:off x="4728164" y="4036906"/>
            <a:ext cx="490248" cy="490248"/>
          </a:xfrm>
          <a:prstGeom prst="plus">
            <a:avLst>
              <a:gd name="adj" fmla="val 36565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5" name="모서리가 둥근 직사각형 24">
            <a:extLst>
              <a:ext uri="{FF2B5EF4-FFF2-40B4-BE49-F238E27FC236}">
                <a16:creationId xmlns:a16="http://schemas.microsoft.com/office/drawing/2014/main" id="{2DDC7F58-FC29-D76D-C975-329BF343DFD8}"/>
              </a:ext>
            </a:extLst>
          </p:cNvPr>
          <p:cNvSpPr/>
          <p:nvPr/>
        </p:nvSpPr>
        <p:spPr>
          <a:xfrm>
            <a:off x="5387445" y="3344265"/>
            <a:ext cx="3600000" cy="19515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8F27903-CDC2-3A94-E281-6566FBEA04AF}"/>
              </a:ext>
            </a:extLst>
          </p:cNvPr>
          <p:cNvSpPr/>
          <p:nvPr/>
        </p:nvSpPr>
        <p:spPr>
          <a:xfrm>
            <a:off x="5474654" y="3745091"/>
            <a:ext cx="338182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선물을 주고 받는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아시아권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문화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영향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생일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명절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경조사 등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-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디지털 문화에 익숙한 기존 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이용 연령층인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MZ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세대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(20~30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대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에서 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40~50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대까지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확대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37" name="타원 11">
            <a:extLst>
              <a:ext uri="{FF2B5EF4-FFF2-40B4-BE49-F238E27FC236}">
                <a16:creationId xmlns:a16="http://schemas.microsoft.com/office/drawing/2014/main" id="{4B144540-1C23-D6D5-0A0B-9952235E4D25}"/>
              </a:ext>
            </a:extLst>
          </p:cNvPr>
          <p:cNvSpPr/>
          <p:nvPr/>
        </p:nvSpPr>
        <p:spPr>
          <a:xfrm>
            <a:off x="8120078" y="2847194"/>
            <a:ext cx="830629" cy="83062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j-ea"/>
                <a:ea typeface="+mj-ea"/>
              </a:rPr>
              <a:t>사회</a:t>
            </a:r>
          </a:p>
        </p:txBody>
      </p:sp>
      <p:sp>
        <p:nvSpPr>
          <p:cNvPr id="38" name="Rectangle 56">
            <a:extLst>
              <a:ext uri="{FF2B5EF4-FFF2-40B4-BE49-F238E27FC236}">
                <a16:creationId xmlns:a16="http://schemas.microsoft.com/office/drawing/2014/main" id="{13BFA563-4153-A131-398F-8A66202E7E30}"/>
              </a:ext>
            </a:extLst>
          </p:cNvPr>
          <p:cNvSpPr/>
          <p:nvPr/>
        </p:nvSpPr>
        <p:spPr>
          <a:xfrm>
            <a:off x="1625759" y="5689560"/>
            <a:ext cx="620480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성장 중인 시장과 새로운 문화에 맞는 </a:t>
            </a: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상품 구색과 스토리</a:t>
            </a: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필요 </a:t>
            </a:r>
            <a:endParaRPr lang="en-US" altLang="ko-KR" sz="1600" u="sng" dirty="0">
              <a:solidFill>
                <a:schemeClr val="tx1">
                  <a:lumMod val="75000"/>
                  <a:lumOff val="25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B8A58B17-CF0E-8089-5AF0-0C38C4CCEE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032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208">
        <p:fade/>
      </p:transition>
    </mc:Choice>
    <mc:Fallback>
      <p:transition spd="med" advTm="222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-435778" y="6692900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갈매기형 수장 15">
            <a:extLst>
              <a:ext uri="{FF2B5EF4-FFF2-40B4-BE49-F238E27FC236}">
                <a16:creationId xmlns:a16="http://schemas.microsoft.com/office/drawing/2014/main" id="{C3352217-834A-409A-8660-E37CA2BABA7A}"/>
              </a:ext>
            </a:extLst>
          </p:cNvPr>
          <p:cNvSpPr/>
          <p:nvPr/>
        </p:nvSpPr>
        <p:spPr>
          <a:xfrm>
            <a:off x="1129919" y="1025167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갈매기형 수장 14">
            <a:extLst>
              <a:ext uri="{FF2B5EF4-FFF2-40B4-BE49-F238E27FC236}">
                <a16:creationId xmlns:a16="http://schemas.microsoft.com/office/drawing/2014/main" id="{9FECFB08-52C0-43BC-93D9-2EF333FCA0C3}"/>
              </a:ext>
            </a:extLst>
          </p:cNvPr>
          <p:cNvSpPr/>
          <p:nvPr/>
        </p:nvSpPr>
        <p:spPr>
          <a:xfrm>
            <a:off x="1250565" y="1025166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67683C-7052-4D9C-A2B4-4A401FCFC6AB}"/>
              </a:ext>
            </a:extLst>
          </p:cNvPr>
          <p:cNvSpPr txBox="1"/>
          <p:nvPr/>
        </p:nvSpPr>
        <p:spPr>
          <a:xfrm>
            <a:off x="1382943" y="880547"/>
            <a:ext cx="29729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22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WBS</a:t>
            </a:r>
            <a:endParaRPr lang="ko-KR" altLang="en-US" sz="2200" dirty="0">
              <a:ln w="9525"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0FFE28-0B9C-4E00-92E8-1A1B95588603}"/>
              </a:ext>
            </a:extLst>
          </p:cNvPr>
          <p:cNvSpPr txBox="1"/>
          <p:nvPr/>
        </p:nvSpPr>
        <p:spPr>
          <a:xfrm>
            <a:off x="104347" y="890746"/>
            <a:ext cx="428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</a:rPr>
              <a:t>01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28C31A-8CB2-4422-BF37-0B3B8B4425C5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03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직각 삼각형 33">
            <a:extLst>
              <a:ext uri="{FF2B5EF4-FFF2-40B4-BE49-F238E27FC236}">
                <a16:creationId xmlns:a16="http://schemas.microsoft.com/office/drawing/2014/main" id="{069CE791-26C4-4D24-AA3D-C9D9DACECB9D}"/>
              </a:ext>
            </a:extLst>
          </p:cNvPr>
          <p:cNvSpPr/>
          <p:nvPr/>
        </p:nvSpPr>
        <p:spPr>
          <a:xfrm rot="5400000">
            <a:off x="711898" y="1678954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A6236AB-1472-4487-9ABE-CAD605ACADC2}"/>
              </a:ext>
            </a:extLst>
          </p:cNvPr>
          <p:cNvSpPr/>
          <p:nvPr/>
        </p:nvSpPr>
        <p:spPr>
          <a:xfrm>
            <a:off x="0" y="1348891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A6574C-1767-4365-B51D-264393B93D9F}"/>
              </a:ext>
            </a:extLst>
          </p:cNvPr>
          <p:cNvSpPr txBox="1"/>
          <p:nvPr/>
        </p:nvSpPr>
        <p:spPr>
          <a:xfrm>
            <a:off x="101889" y="135383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맑은 고딕" pitchFamily="50" charset="-127"/>
              </a:rPr>
              <a:t>02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60EEECD-0FA4-4DDC-839B-84E37BD97929}"/>
              </a:ext>
            </a:extLst>
          </p:cNvPr>
          <p:cNvSpPr txBox="1"/>
          <p:nvPr/>
        </p:nvSpPr>
        <p:spPr>
          <a:xfrm>
            <a:off x="131129" y="3481837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07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55FFFA0-80CF-49F9-982C-5A1C81D261FA}"/>
              </a:ext>
            </a:extLst>
          </p:cNvPr>
          <p:cNvSpPr txBox="1"/>
          <p:nvPr/>
        </p:nvSpPr>
        <p:spPr>
          <a:xfrm>
            <a:off x="131129" y="3076754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06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9019DBA-D856-4835-BF74-36CAFDBF3297}"/>
              </a:ext>
            </a:extLst>
          </p:cNvPr>
          <p:cNvSpPr txBox="1"/>
          <p:nvPr/>
        </p:nvSpPr>
        <p:spPr>
          <a:xfrm>
            <a:off x="123549" y="269272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05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D70016-60FE-4F96-8FDF-DA15641FAE57}"/>
              </a:ext>
            </a:extLst>
          </p:cNvPr>
          <p:cNvSpPr txBox="1"/>
          <p:nvPr/>
        </p:nvSpPr>
        <p:spPr>
          <a:xfrm>
            <a:off x="123549" y="2263980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04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652A4AD-E661-3A5E-F2A6-A4FAF8117F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6321" y="1844824"/>
            <a:ext cx="2567523" cy="2444192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5B8D1048-9C65-9CCA-659A-9BB11E1051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408" r="9614"/>
          <a:stretch/>
        </p:blipFill>
        <p:spPr>
          <a:xfrm>
            <a:off x="5220072" y="1844824"/>
            <a:ext cx="2710703" cy="2445417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7762AF4B-397E-8E70-7BD1-7ACDB6FF14E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47" t="13963" r="37562" b="10980"/>
          <a:stretch/>
        </p:blipFill>
        <p:spPr>
          <a:xfrm>
            <a:off x="1007602" y="1348891"/>
            <a:ext cx="7776865" cy="5113448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9F384E2F-B298-A1EE-4DAE-93B5F56AB0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245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257">
        <p:fade/>
      </p:transition>
    </mc:Choice>
    <mc:Fallback>
      <p:transition spd="med" advTm="2025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02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-435778" y="6692900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갈매기형 수장 15">
            <a:extLst>
              <a:ext uri="{FF2B5EF4-FFF2-40B4-BE49-F238E27FC236}">
                <a16:creationId xmlns:a16="http://schemas.microsoft.com/office/drawing/2014/main" id="{C3352217-834A-409A-8660-E37CA2BABA7A}"/>
              </a:ext>
            </a:extLst>
          </p:cNvPr>
          <p:cNvSpPr/>
          <p:nvPr/>
        </p:nvSpPr>
        <p:spPr>
          <a:xfrm>
            <a:off x="1129919" y="1025167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갈매기형 수장 14">
            <a:extLst>
              <a:ext uri="{FF2B5EF4-FFF2-40B4-BE49-F238E27FC236}">
                <a16:creationId xmlns:a16="http://schemas.microsoft.com/office/drawing/2014/main" id="{9FECFB08-52C0-43BC-93D9-2EF333FCA0C3}"/>
              </a:ext>
            </a:extLst>
          </p:cNvPr>
          <p:cNvSpPr/>
          <p:nvPr/>
        </p:nvSpPr>
        <p:spPr>
          <a:xfrm>
            <a:off x="1250565" y="1025166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67683C-7052-4D9C-A2B4-4A401FCFC6AB}"/>
              </a:ext>
            </a:extLst>
          </p:cNvPr>
          <p:cNvSpPr txBox="1"/>
          <p:nvPr/>
        </p:nvSpPr>
        <p:spPr>
          <a:xfrm>
            <a:off x="1382943" y="880547"/>
            <a:ext cx="29729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2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과제 수행 범위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970A84-3A1E-4019-BB05-9B15C58AAD7B}"/>
              </a:ext>
            </a:extLst>
          </p:cNvPr>
          <p:cNvSpPr txBox="1"/>
          <p:nvPr/>
        </p:nvSpPr>
        <p:spPr>
          <a:xfrm>
            <a:off x="107504" y="880547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01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직각 삼각형 22">
            <a:extLst>
              <a:ext uri="{FF2B5EF4-FFF2-40B4-BE49-F238E27FC236}">
                <a16:creationId xmlns:a16="http://schemas.microsoft.com/office/drawing/2014/main" id="{A8014872-B922-462D-89E4-5BCEB1731F29}"/>
              </a:ext>
            </a:extLst>
          </p:cNvPr>
          <p:cNvSpPr/>
          <p:nvPr/>
        </p:nvSpPr>
        <p:spPr>
          <a:xfrm rot="5400000">
            <a:off x="702755" y="2134422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EE9D389-ED11-4691-BE68-4228B5703766}"/>
              </a:ext>
            </a:extLst>
          </p:cNvPr>
          <p:cNvSpPr/>
          <p:nvPr/>
        </p:nvSpPr>
        <p:spPr>
          <a:xfrm>
            <a:off x="-9283" y="180434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DAB8497-3989-4531-8DB9-F46F63C28FC2}"/>
              </a:ext>
            </a:extLst>
          </p:cNvPr>
          <p:cNvSpPr txBox="1"/>
          <p:nvPr/>
        </p:nvSpPr>
        <p:spPr>
          <a:xfrm>
            <a:off x="111945" y="1787557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03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FCF672F-6CE4-40B9-859B-FABEE0CDBFBF}"/>
              </a:ext>
            </a:extLst>
          </p:cNvPr>
          <p:cNvSpPr txBox="1"/>
          <p:nvPr/>
        </p:nvSpPr>
        <p:spPr>
          <a:xfrm>
            <a:off x="131129" y="3481837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07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0DF8AEF-8935-435A-851F-2149BC4E073C}"/>
              </a:ext>
            </a:extLst>
          </p:cNvPr>
          <p:cNvSpPr txBox="1"/>
          <p:nvPr/>
        </p:nvSpPr>
        <p:spPr>
          <a:xfrm>
            <a:off x="131129" y="3076754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06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484C98-0A2F-4063-8960-A8A631656513}"/>
              </a:ext>
            </a:extLst>
          </p:cNvPr>
          <p:cNvSpPr txBox="1"/>
          <p:nvPr/>
        </p:nvSpPr>
        <p:spPr>
          <a:xfrm>
            <a:off x="123549" y="269272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05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5C8E43-0844-49C6-888F-130C989EAA8B}"/>
              </a:ext>
            </a:extLst>
          </p:cNvPr>
          <p:cNvSpPr txBox="1"/>
          <p:nvPr/>
        </p:nvSpPr>
        <p:spPr>
          <a:xfrm>
            <a:off x="123549" y="2263980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04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35" name="표 5">
            <a:extLst>
              <a:ext uri="{FF2B5EF4-FFF2-40B4-BE49-F238E27FC236}">
                <a16:creationId xmlns:a16="http://schemas.microsoft.com/office/drawing/2014/main" id="{D3597397-CBB1-65EE-9E20-7D9AAE7AEC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414539"/>
              </p:ext>
            </p:extLst>
          </p:nvPr>
        </p:nvGraphicFramePr>
        <p:xfrm>
          <a:off x="1287492" y="1348891"/>
          <a:ext cx="7013934" cy="51006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6967">
                  <a:extLst>
                    <a:ext uri="{9D8B030D-6E8A-4147-A177-3AD203B41FA5}">
                      <a16:colId xmlns:a16="http://schemas.microsoft.com/office/drawing/2014/main" val="388493676"/>
                    </a:ext>
                  </a:extLst>
                </a:gridCol>
                <a:gridCol w="3506967">
                  <a:extLst>
                    <a:ext uri="{9D8B030D-6E8A-4147-A177-3AD203B41FA5}">
                      <a16:colId xmlns:a16="http://schemas.microsoft.com/office/drawing/2014/main" val="1973281572"/>
                    </a:ext>
                  </a:extLst>
                </a:gridCol>
              </a:tblGrid>
              <a:tr h="415525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카카오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선물하기</a:t>
                      </a:r>
                      <a:endParaRPr lang="ko-Kore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인스타그램</a:t>
                      </a:r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957124"/>
                  </a:ext>
                </a:extLst>
              </a:tr>
              <a:tr h="25901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400" dirty="0"/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784101"/>
                  </a:ext>
                </a:extLst>
              </a:tr>
              <a:tr h="48478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동일한 키워드 검색</a:t>
                      </a: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marL="86447" marR="86447" marT="43223" marB="432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동일한 키워드 검색</a:t>
                      </a: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  <a:p>
                      <a:endParaRPr lang="ko-Kore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24857"/>
                  </a:ext>
                </a:extLst>
              </a:tr>
              <a:tr h="6821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브랜드명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과 </a:t>
                      </a:r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상품명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 추출 및 정제</a:t>
                      </a: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2000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개</a:t>
                      </a:r>
                      <a:r>
                        <a:rPr lang="en-US" altLang="ko-KR" sz="11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검색 후 노출되는 상품 수</a:t>
                      </a:r>
                      <a:r>
                        <a:rPr lang="en-US" altLang="ko-KR" sz="11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)</a:t>
                      </a:r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해시태그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 추출 및 정제</a:t>
                      </a: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00089"/>
                  </a:ext>
                </a:extLst>
              </a:tr>
              <a:tr h="4986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시각화</a:t>
                      </a: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(</a:t>
                      </a:r>
                      <a:r>
                        <a:rPr lang="ko-KR" altLang="en-US" sz="14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워드클라우드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 형태</a:t>
                      </a: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)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 </a:t>
                      </a: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marL="86447" marR="86447" marT="43223" marB="432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시각화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워드클라우드 형태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)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 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8204880"/>
                  </a:ext>
                </a:extLst>
              </a:tr>
              <a:tr h="4293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분석 및 결론 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도출</a:t>
                      </a: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marL="86447" marR="86447" marT="43223" marB="432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분석 및 결론 도출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6193270"/>
                  </a:ext>
                </a:extLst>
              </a:tr>
            </a:tbl>
          </a:graphicData>
        </a:graphic>
      </p:graphicFrame>
      <p:pic>
        <p:nvPicPr>
          <p:cNvPr id="36" name="그림 35">
            <a:extLst>
              <a:ext uri="{FF2B5EF4-FFF2-40B4-BE49-F238E27FC236}">
                <a16:creationId xmlns:a16="http://schemas.microsoft.com/office/drawing/2014/main" id="{3C6D8AA7-7D15-2FE9-CE73-7B193D8ABE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6321" y="1844824"/>
            <a:ext cx="2567523" cy="2444192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12994C23-5872-925B-D3D6-08EB08CBAD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408" r="9614"/>
          <a:stretch/>
        </p:blipFill>
        <p:spPr>
          <a:xfrm>
            <a:off x="5220072" y="1844824"/>
            <a:ext cx="2710703" cy="2445417"/>
          </a:xfrm>
          <a:prstGeom prst="rect">
            <a:avLst/>
          </a:prstGeom>
        </p:spPr>
      </p:pic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1629B007-B0B1-1E06-9133-0536FD6780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806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750">
        <p:fade/>
      </p:transition>
    </mc:Choice>
    <mc:Fallback>
      <p:transition spd="med" advTm="177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02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03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-435778" y="6692900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갈매기형 수장 15">
            <a:extLst>
              <a:ext uri="{FF2B5EF4-FFF2-40B4-BE49-F238E27FC236}">
                <a16:creationId xmlns:a16="http://schemas.microsoft.com/office/drawing/2014/main" id="{C3352217-834A-409A-8660-E37CA2BABA7A}"/>
              </a:ext>
            </a:extLst>
          </p:cNvPr>
          <p:cNvSpPr/>
          <p:nvPr/>
        </p:nvSpPr>
        <p:spPr>
          <a:xfrm>
            <a:off x="1129919" y="1025167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갈매기형 수장 14">
            <a:extLst>
              <a:ext uri="{FF2B5EF4-FFF2-40B4-BE49-F238E27FC236}">
                <a16:creationId xmlns:a16="http://schemas.microsoft.com/office/drawing/2014/main" id="{9FECFB08-52C0-43BC-93D9-2EF333FCA0C3}"/>
              </a:ext>
            </a:extLst>
          </p:cNvPr>
          <p:cNvSpPr/>
          <p:nvPr/>
        </p:nvSpPr>
        <p:spPr>
          <a:xfrm>
            <a:off x="1250565" y="1025166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67683C-7052-4D9C-A2B4-4A401FCFC6AB}"/>
              </a:ext>
            </a:extLst>
          </p:cNvPr>
          <p:cNvSpPr txBox="1"/>
          <p:nvPr/>
        </p:nvSpPr>
        <p:spPr>
          <a:xfrm>
            <a:off x="1382943" y="880547"/>
            <a:ext cx="29729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2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프로세스 설계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C265E42-8D17-4136-A37E-CB2E726BF75D}"/>
              </a:ext>
            </a:extLst>
          </p:cNvPr>
          <p:cNvSpPr txBox="1"/>
          <p:nvPr/>
        </p:nvSpPr>
        <p:spPr>
          <a:xfrm>
            <a:off x="107504" y="880547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01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1" name="직각 삼각형 30">
            <a:extLst>
              <a:ext uri="{FF2B5EF4-FFF2-40B4-BE49-F238E27FC236}">
                <a16:creationId xmlns:a16="http://schemas.microsoft.com/office/drawing/2014/main" id="{9B9C7E9C-273B-4CC6-A29A-F5A9E09BAFD0}"/>
              </a:ext>
            </a:extLst>
          </p:cNvPr>
          <p:cNvSpPr/>
          <p:nvPr/>
        </p:nvSpPr>
        <p:spPr>
          <a:xfrm rot="5400000">
            <a:off x="710667" y="2609805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CADF36C-A0D1-439B-89F2-AD8AA9C0857B}"/>
              </a:ext>
            </a:extLst>
          </p:cNvPr>
          <p:cNvSpPr/>
          <p:nvPr/>
        </p:nvSpPr>
        <p:spPr>
          <a:xfrm>
            <a:off x="-6615" y="2293411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ABB80F7-78A6-4BA0-8251-713906C25258}"/>
              </a:ext>
            </a:extLst>
          </p:cNvPr>
          <p:cNvSpPr txBox="1"/>
          <p:nvPr/>
        </p:nvSpPr>
        <p:spPr>
          <a:xfrm>
            <a:off x="118671" y="2284680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04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D8774AC-1D72-4CE5-B0B2-4B541799657B}"/>
              </a:ext>
            </a:extLst>
          </p:cNvPr>
          <p:cNvSpPr txBox="1"/>
          <p:nvPr/>
        </p:nvSpPr>
        <p:spPr>
          <a:xfrm>
            <a:off x="131129" y="3481837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07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F0F9466-AB93-4536-8E80-085A5A83C00D}"/>
              </a:ext>
            </a:extLst>
          </p:cNvPr>
          <p:cNvSpPr txBox="1"/>
          <p:nvPr/>
        </p:nvSpPr>
        <p:spPr>
          <a:xfrm>
            <a:off x="131129" y="3076754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06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1A117D-9A95-4EAB-A9F2-13E451345BD5}"/>
              </a:ext>
            </a:extLst>
          </p:cNvPr>
          <p:cNvSpPr txBox="1"/>
          <p:nvPr/>
        </p:nvSpPr>
        <p:spPr>
          <a:xfrm>
            <a:off x="123549" y="269272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05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C78EDD-ACF7-D1D4-D352-19AC989C43D1}"/>
              </a:ext>
            </a:extLst>
          </p:cNvPr>
          <p:cNvSpPr txBox="1"/>
          <p:nvPr/>
        </p:nvSpPr>
        <p:spPr>
          <a:xfrm>
            <a:off x="1621404" y="1560020"/>
            <a:ext cx="7308822" cy="5132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01 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데이터 수집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  <a:defRPr/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  <a:r>
              <a:rPr lang="ko-KR" alt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인스타그램에서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해시태그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카카오 선물하기에서 브랜드 및 상품명 수집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  <a:defRPr/>
            </a:pPr>
            <a:r>
              <a: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endParaRPr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02 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데이터 정제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  <a:defRPr/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원하는 단어 및 불필요한 텍스트 제외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  <a:defRPr/>
            </a:pPr>
            <a:endParaRPr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03 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데이터 저장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  <a:defRPr/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저장여부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자료형태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저장위치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자료명 선택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  <a:defRPr/>
            </a:pPr>
            <a:endParaRPr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04 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시각화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  <a:defRPr/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정제된 데이터로 워드 클라우드 구현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6684226-42C4-64AD-357E-5745A597512A}"/>
              </a:ext>
            </a:extLst>
          </p:cNvPr>
          <p:cNvCxnSpPr/>
          <p:nvPr/>
        </p:nvCxnSpPr>
        <p:spPr>
          <a:xfrm>
            <a:off x="1250565" y="1592796"/>
            <a:ext cx="720986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8C87EC5E-B25A-DAD0-8B75-44C59D97EFA1}"/>
              </a:ext>
            </a:extLst>
          </p:cNvPr>
          <p:cNvCxnSpPr/>
          <p:nvPr/>
        </p:nvCxnSpPr>
        <p:spPr>
          <a:xfrm>
            <a:off x="1259632" y="2852936"/>
            <a:ext cx="720986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2260E965-0C17-70A5-DCEF-191A9B12B686}"/>
              </a:ext>
            </a:extLst>
          </p:cNvPr>
          <p:cNvCxnSpPr/>
          <p:nvPr/>
        </p:nvCxnSpPr>
        <p:spPr>
          <a:xfrm>
            <a:off x="1250565" y="4149080"/>
            <a:ext cx="720986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7236F3EF-90F9-9880-ADD7-BF4AE40BA53C}"/>
              </a:ext>
            </a:extLst>
          </p:cNvPr>
          <p:cNvCxnSpPr/>
          <p:nvPr/>
        </p:nvCxnSpPr>
        <p:spPr>
          <a:xfrm>
            <a:off x="1250565" y="5409220"/>
            <a:ext cx="720986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E895CD0D-0BCE-145F-474F-74E21648D2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603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164">
        <p:fade/>
      </p:transition>
    </mc:Choice>
    <mc:Fallback>
      <p:transition spd="med" advTm="201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02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01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" name="직각 삼각형 14"/>
          <p:cNvSpPr/>
          <p:nvPr/>
        </p:nvSpPr>
        <p:spPr>
          <a:xfrm rot="5400000">
            <a:off x="710226" y="3035584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0" y="270430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-435778" y="6692900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갈매기형 수장 15">
            <a:extLst>
              <a:ext uri="{FF2B5EF4-FFF2-40B4-BE49-F238E27FC236}">
                <a16:creationId xmlns:a16="http://schemas.microsoft.com/office/drawing/2014/main" id="{3F2FC1F3-EC87-4A04-8F6A-045FA3BB06D4}"/>
              </a:ext>
            </a:extLst>
          </p:cNvPr>
          <p:cNvSpPr/>
          <p:nvPr/>
        </p:nvSpPr>
        <p:spPr>
          <a:xfrm>
            <a:off x="1129919" y="1025167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8" name="갈매기형 수장 14">
            <a:extLst>
              <a:ext uri="{FF2B5EF4-FFF2-40B4-BE49-F238E27FC236}">
                <a16:creationId xmlns:a16="http://schemas.microsoft.com/office/drawing/2014/main" id="{5F695178-52DB-47EE-AD79-196926D20CC6}"/>
              </a:ext>
            </a:extLst>
          </p:cNvPr>
          <p:cNvSpPr/>
          <p:nvPr/>
        </p:nvSpPr>
        <p:spPr>
          <a:xfrm>
            <a:off x="1250565" y="1025166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FD8347C-3D75-4ABA-98FD-4B59AFA9E33B}"/>
              </a:ext>
            </a:extLst>
          </p:cNvPr>
          <p:cNvSpPr txBox="1"/>
          <p:nvPr/>
        </p:nvSpPr>
        <p:spPr>
          <a:xfrm>
            <a:off x="1382943" y="880547"/>
            <a:ext cx="29729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2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산출물</a:t>
            </a:r>
            <a:endParaRPr lang="en-US" altLang="ko-KR" sz="2200" dirty="0">
              <a:ln w="9525"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1DCD5024-01C2-42D3-AB43-D743207C44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694" y="1538906"/>
            <a:ext cx="602804" cy="43200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BEE4C39-BBC4-4F24-9B16-9ED4BABD6CD3}"/>
              </a:ext>
            </a:extLst>
          </p:cNvPr>
          <p:cNvSpPr txBox="1"/>
          <p:nvPr/>
        </p:nvSpPr>
        <p:spPr>
          <a:xfrm>
            <a:off x="123549" y="2263980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04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6D3E9C-80BD-4E47-8678-1D314D8DEBCD}"/>
              </a:ext>
            </a:extLst>
          </p:cNvPr>
          <p:cNvSpPr txBox="1"/>
          <p:nvPr/>
        </p:nvSpPr>
        <p:spPr>
          <a:xfrm>
            <a:off x="123549" y="269272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05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194C8C-4691-40F2-9CF8-B2DD3126E79F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03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FAA28BC-9AB0-415C-AD78-B2FFDF234EF7}"/>
              </a:ext>
            </a:extLst>
          </p:cNvPr>
          <p:cNvSpPr txBox="1"/>
          <p:nvPr/>
        </p:nvSpPr>
        <p:spPr>
          <a:xfrm>
            <a:off x="131129" y="3481837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07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E82E920-B9D8-4357-B0C8-817AC2590AB5}"/>
              </a:ext>
            </a:extLst>
          </p:cNvPr>
          <p:cNvSpPr txBox="1"/>
          <p:nvPr/>
        </p:nvSpPr>
        <p:spPr>
          <a:xfrm>
            <a:off x="131129" y="3076754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06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E04C77A4-D6D1-1A57-8F6C-4E4CAD21FE56}"/>
              </a:ext>
            </a:extLst>
          </p:cNvPr>
          <p:cNvPicPr>
            <a:picLocks/>
          </p:cNvPicPr>
          <p:nvPr/>
        </p:nvPicPr>
        <p:blipFill rotWithShape="1">
          <a:blip r:embed="rId5"/>
          <a:srcRect t="12394" b="5044"/>
          <a:stretch/>
        </p:blipFill>
        <p:spPr>
          <a:xfrm>
            <a:off x="957874" y="1557312"/>
            <a:ext cx="7920000" cy="3960000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F4254DA4-5F30-B0A3-E205-9305E943EC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86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649">
        <p:fade/>
      </p:transition>
    </mc:Choice>
    <mc:Fallback>
      <p:transition spd="med" advTm="76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02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01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" name="직각 삼각형 14"/>
          <p:cNvSpPr/>
          <p:nvPr/>
        </p:nvSpPr>
        <p:spPr>
          <a:xfrm rot="5400000">
            <a:off x="710226" y="3035584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0" y="270430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-435778" y="6692900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 dirty="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갈매기형 수장 15">
            <a:extLst>
              <a:ext uri="{FF2B5EF4-FFF2-40B4-BE49-F238E27FC236}">
                <a16:creationId xmlns:a16="http://schemas.microsoft.com/office/drawing/2014/main" id="{3F2FC1F3-EC87-4A04-8F6A-045FA3BB06D4}"/>
              </a:ext>
            </a:extLst>
          </p:cNvPr>
          <p:cNvSpPr/>
          <p:nvPr/>
        </p:nvSpPr>
        <p:spPr>
          <a:xfrm>
            <a:off x="1129919" y="1025167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8" name="갈매기형 수장 14">
            <a:extLst>
              <a:ext uri="{FF2B5EF4-FFF2-40B4-BE49-F238E27FC236}">
                <a16:creationId xmlns:a16="http://schemas.microsoft.com/office/drawing/2014/main" id="{5F695178-52DB-47EE-AD79-196926D20CC6}"/>
              </a:ext>
            </a:extLst>
          </p:cNvPr>
          <p:cNvSpPr/>
          <p:nvPr/>
        </p:nvSpPr>
        <p:spPr>
          <a:xfrm>
            <a:off x="1250565" y="1025166"/>
            <a:ext cx="140381" cy="154419"/>
          </a:xfrm>
          <a:prstGeom prst="chevron">
            <a:avLst>
              <a:gd name="adj" fmla="val 50000"/>
            </a:avLst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FD8347C-3D75-4ABA-98FD-4B59AFA9E33B}"/>
              </a:ext>
            </a:extLst>
          </p:cNvPr>
          <p:cNvSpPr txBox="1"/>
          <p:nvPr/>
        </p:nvSpPr>
        <p:spPr>
          <a:xfrm>
            <a:off x="1382943" y="880547"/>
            <a:ext cx="29729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2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산출물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BEE4C39-BBC4-4F24-9B16-9ED4BABD6CD3}"/>
              </a:ext>
            </a:extLst>
          </p:cNvPr>
          <p:cNvSpPr txBox="1"/>
          <p:nvPr/>
        </p:nvSpPr>
        <p:spPr>
          <a:xfrm>
            <a:off x="123549" y="2263980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04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6D3E9C-80BD-4E47-8678-1D314D8DEBCD}"/>
              </a:ext>
            </a:extLst>
          </p:cNvPr>
          <p:cNvSpPr txBox="1"/>
          <p:nvPr/>
        </p:nvSpPr>
        <p:spPr>
          <a:xfrm>
            <a:off x="123549" y="269272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05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194C8C-4691-40F2-9CF8-B2DD3126E79F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  <a:ea typeface="맑은 고딕" pitchFamily="50" charset="-127"/>
              </a:rPr>
              <a:t>03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FAA28BC-9AB0-415C-AD78-B2FFDF234EF7}"/>
              </a:ext>
            </a:extLst>
          </p:cNvPr>
          <p:cNvSpPr txBox="1"/>
          <p:nvPr/>
        </p:nvSpPr>
        <p:spPr>
          <a:xfrm>
            <a:off x="131129" y="3481837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07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E82E920-B9D8-4357-B0C8-817AC2590AB5}"/>
              </a:ext>
            </a:extLst>
          </p:cNvPr>
          <p:cNvSpPr txBox="1"/>
          <p:nvPr/>
        </p:nvSpPr>
        <p:spPr>
          <a:xfrm>
            <a:off x="131129" y="3076754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dirty="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맑은 고딕" pitchFamily="50" charset="-127"/>
              </a:rPr>
              <a:t>06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맑은 고딕" pitchFamily="50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2C214166-2D2E-A322-9485-E5F99AF3FC0F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t="12394" b="5044"/>
          <a:stretch/>
        </p:blipFill>
        <p:spPr>
          <a:xfrm>
            <a:off x="972480" y="1557312"/>
            <a:ext cx="7920000" cy="3960000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8DBB02E7-F7CA-EFA4-70FD-9B4003AF0A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910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045">
        <p:fade/>
      </p:transition>
    </mc:Choice>
    <mc:Fallback>
      <p:transition spd="med" advTm="704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1200</TotalTime>
  <Words>601</Words>
  <Application>Microsoft Office PowerPoint</Application>
  <PresentationFormat>화면 슬라이드 쇼(4:3)</PresentationFormat>
  <Paragraphs>174</Paragraphs>
  <Slides>13</Slides>
  <Notes>1</Notes>
  <HiddenSlides>0</HiddenSlides>
  <MMClips>13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-윤고딕310</vt:lpstr>
      <vt:lpstr>맑은 고딕</vt:lpstr>
      <vt:lpstr>HY견고딕</vt:lpstr>
      <vt:lpstr>Wingdings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</dc:creator>
  <cp:lastModifiedBy>이 호제</cp:lastModifiedBy>
  <cp:revision>165</cp:revision>
  <dcterms:created xsi:type="dcterms:W3CDTF">2013-09-05T09:43:46Z</dcterms:created>
  <dcterms:modified xsi:type="dcterms:W3CDTF">2022-10-10T10:36:17Z</dcterms:modified>
</cp:coreProperties>
</file>

<file path=docProps/thumbnail.jpeg>
</file>